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5" d="100"/>
          <a:sy n="105" d="100"/>
        </p:scale>
        <p:origin x="-31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27078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ython.org/dev/peps/pep-0008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u5team.github.io/iu5web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hyperlink" Target="https://www.jetbrains.com/shop/eform/student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jetbrains.com/pycharm/download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Python. </a:t>
            </a:r>
            <a:r>
              <a:rPr lang="en"/>
              <a:t>Введение</a:t>
            </a:r>
            <a:r>
              <a:rPr lang="en" smtClean="0"/>
              <a:t>. </a:t>
            </a:r>
            <a:endParaRPr lang="en"/>
          </a:p>
        </p:txBody>
      </p:sp>
      <p:sp>
        <p:nvSpPr>
          <p:cNvPr id="68" name="Shape 68"/>
          <p:cNvSpPr txBox="1"/>
          <p:nvPr/>
        </p:nvSpPr>
        <p:spPr>
          <a:xfrm>
            <a:off x="83475" y="4743175"/>
            <a:ext cx="8267100" cy="3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Интернет-приложений. Лекция №3.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50" y="933387"/>
            <a:ext cx="7741076" cy="32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История Python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75" y="993901"/>
            <a:ext cx="2374351" cy="35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3163950" y="993900"/>
            <a:ext cx="5631900" cy="356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1980-е – задуман Python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1989 – начало разработки языка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1991 – первая публикация кода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16 октября 2000 – выпущена версия 2.0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(gc, unicode)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3 декабря 2008 – версия 3.0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2010 – Python 2.7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2015 – Python 3.5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08650" y="4555500"/>
            <a:ext cx="24516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Guido van Rossum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5" y="744137"/>
            <a:ext cx="8145949" cy="3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Приступим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843175" y="1414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(x ==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bar();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baz();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qux(x);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foo(x -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938100" y="1471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==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bar()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baz()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qux(x)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foo(x -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851450" y="811700"/>
            <a:ext cx="17643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C++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319100" y="811700"/>
            <a:ext cx="17643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Python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79800" y="886250"/>
            <a:ext cx="38514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code 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name =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"Ivan Ivanov"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score = </a:t>
            </a:r>
            <a:r>
              <a:rPr lang="en" sz="1800" b="1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17.26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lessons = [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"Linux"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marks =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"АСОИУ"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"ПКШ"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"Экономика"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Имя переменной может состоять из букв, цифр, _.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Двойные и одинарные кавычки равнозначны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Все строки – unicode.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Переменная в процессе работы программы может менять свои значения и тип.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[PEP8] Имена переменных начинаются с маленькой буквы и формируются в snake_case.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[PEP8] “Приватные переменные” начинаются с одного или нескольких _.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PEP8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89900" cy="12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9F9F9"/>
                </a:highlight>
              </a:rPr>
              <a:t>PEP – Python Enhancement Proposals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9F9F9"/>
                </a:highlight>
              </a:rPr>
              <a:t>PEP 8 – Style Guide for Python Code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25" y="19190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7975" y="4629275"/>
            <a:ext cx="6750300" cy="4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https://www.python.org/dev/peps/pep-0008/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89900" y="8100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total = item_one + \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item_two + \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item_three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paragraph =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"""Говорить по-английски просто!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Традиционные методики в школах, ВУЗах, 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на многочисленных платных курсах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практически не меняются — зубрежка,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заучивание грамматики, прослушивание 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аудиоуроков.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"Hello, Python!")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комментарий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Перенос statement осуществляется через обратный слеш (\).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Multiline strings –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 string """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Комментарии начинаются с #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Многострочных комментариев нет. Вместо них используются multiline strings.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ветвления.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97500" y="1043625"/>
            <a:ext cx="6593100" cy="13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"больше или равно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930375" y="820000"/>
            <a:ext cx="3404100" cy="1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Операторы сравнения: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==     &gt;=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!=     &lt;=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&gt;      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&lt;      is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397500" y="2551025"/>
            <a:ext cx="5574300" cy="20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"больше или равно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"меньше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6054575" y="2907200"/>
            <a:ext cx="2667000" cy="1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Любое логическое выражение имеет одно из двух значений: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True</a:t>
            </a:r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en" sz="1800"/>
              <a:t>False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ветвления.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588025" y="1209275"/>
            <a:ext cx="5574300" cy="3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 =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"Волшебный мир 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"Что-то про питон"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"Что-то про 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"Непонятно что"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5358875" y="1600175"/>
            <a:ext cx="3288300" cy="29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Оператор сравнения </a:t>
            </a:r>
            <a:r>
              <a:rPr lang="en" sz="1800" b="1"/>
              <a:t>in</a:t>
            </a:r>
            <a:r>
              <a:rPr lang="en" sz="1800"/>
              <a:t> определяет вхождение левого аргумента в правый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Представимся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25" y="799825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5" y="3814325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836" y="3809536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22" y="2307075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825" y="804625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3825" y="2307075"/>
            <a:ext cx="1175374" cy="11753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793300" y="804625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b="1"/>
              <a:t>Юрий Евгеньевич Гапанюк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i="1"/>
              <a:t>МГТУ им. Н.Э. Баумана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818512" y="23070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Игорь Латкин</a:t>
            </a:r>
          </a:p>
          <a:p>
            <a:pPr lv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818500" y="380951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Алексей Леонтьев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859325" y="80461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Дмитрий Рубцов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Yandex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834100" y="2307050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Александр Опрышко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859325" y="38094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Сергей Чернобровкин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89900" y="8862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time.sleep(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Группа выражений может быть объединена в блок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Сложные выражения (напр., if, while, for, class, def) содержат заголовочную строку и блок.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Заголовочная строка (header line) завершается двоеточием (:).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Ключевое слово </a:t>
            </a:r>
            <a:r>
              <a:rPr lang="en" b="1"/>
              <a:t>pass</a:t>
            </a:r>
            <a:r>
              <a:rPr lang="en"/>
              <a:t> необходимо, чтобы завершить блок, в котором нет выражений.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Функции.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377050" y="1031250"/>
            <a:ext cx="4389900" cy="31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(x, y):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z = x **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+ y **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z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lang="en"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f(x=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289900" y="8862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fib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(n):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 &lt;=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fib(n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+ fib(n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n1 = fib(1)  # = 1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n10 = fib(10)  # = 55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Объявление функций начинается с ключевого слова </a:t>
            </a:r>
            <a:r>
              <a:rPr lang="en" b="1"/>
              <a:t>def</a:t>
            </a:r>
            <a:r>
              <a:rPr lang="en"/>
              <a:t>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Т.к. объявления типов в Python нет, то и аргументы функций объявляются просто именами.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Значение из функции возвращается с помощью </a:t>
            </a:r>
            <a:r>
              <a:rPr lang="en" b="1"/>
              <a:t>return</a:t>
            </a:r>
            <a:r>
              <a:rPr lang="en"/>
              <a:t>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Функция может вызывать сама себя (рекурсия).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Вызвать функцию можно либо просто передав аргументы позиционно, либо по их именам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Типы данных Python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8975" y="795125"/>
            <a:ext cx="7686300" cy="38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поддерживает следующие простые типы данных: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Целочисленные (любой точности) - int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12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10002332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230948329482394792834798237498324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Числа с плавающей запятой с двойной точностью - float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f2 = 3123.784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f3 = 12e234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Строки (юникодные) - str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“привет”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Массив байт - bytes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&gt;&gt;&gt; b = bytes("привет", encoding="utf-8")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&gt;&gt;&gt; b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B'\xd0\xbf\xd1\x80\xd0\xb8\xd0\xb2\xd0\xb5\xd1\x82'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Булевый тип - bool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2 объекта: True и False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NoneType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Единственный объект этого типа – None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Поддерживаемые операторы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05850" y="844825"/>
            <a:ext cx="3826500" cy="37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Арифметические операторы:</a:t>
            </a:r>
            <a:r>
              <a:rPr lang="en" sz="1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+   -   *   /    %    **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 = a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-105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 = </a:t>
            </a:r>
            <a:r>
              <a:rPr lang="en" b="1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12.1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48.4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3.0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mod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%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kb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**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1024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800" i="1"/>
              <a:t>Битовые операторы:</a:t>
            </a:r>
            <a:r>
              <a:rPr lang="en" sz="1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&amp;</a:t>
            </a:r>
            <a:r>
              <a:rPr lang="en"/>
              <a:t> (И)   </a:t>
            </a:r>
            <a:r>
              <a:rPr lang="en" b="1"/>
              <a:t>|</a:t>
            </a:r>
            <a:r>
              <a:rPr lang="en"/>
              <a:t> (ИЛИ)   </a:t>
            </a:r>
            <a:r>
              <a:rPr lang="en" b="1"/>
              <a:t>~</a:t>
            </a:r>
            <a:r>
              <a:rPr lang="en"/>
              <a:t> (НЕ)   </a:t>
            </a:r>
            <a:r>
              <a:rPr lang="en" b="1"/>
              <a:t>^</a:t>
            </a:r>
            <a:r>
              <a:rPr lang="en"/>
              <a:t> (ИСКЛ. ИЛИ)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4514025" y="844825"/>
            <a:ext cx="4629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Логические операторы:</a:t>
            </a:r>
            <a:r>
              <a:rPr lang="en" sz="18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and</a:t>
            </a:r>
            <a:r>
              <a:rPr lang="en"/>
              <a:t>, </a:t>
            </a:r>
            <a:r>
              <a:rPr lang="en" b="1"/>
              <a:t>or</a:t>
            </a:r>
            <a:r>
              <a:rPr lang="en"/>
              <a:t>, </a:t>
            </a:r>
            <a:r>
              <a:rPr lang="en" b="1"/>
              <a:t>not</a:t>
            </a:r>
          </a:p>
          <a:p>
            <a:pPr lvl="0" rtl="0">
              <a:spcBef>
                <a:spcPts val="0"/>
              </a:spcBef>
              <a:buNone/>
            </a:pPr>
            <a:endParaRPr sz="1800" b="1"/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b1 = x &gt;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&lt;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b2 = x &lt;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b3 = (x %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==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Массивы Python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23625" y="1432025"/>
            <a:ext cx="4712700" cy="38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 = []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Объявили пустой массив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arr2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То же самое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Добавили в конец 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Добавили в конец 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[1, 2]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массива (2)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(arr2)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массива (0)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arr2.append(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lang="en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arr3 = arr1 + arr2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 массивов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629475" y="728825"/>
            <a:ext cx="73053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Массивы – структура данных, представляющая собой непрерывную область памяти, поддерживающая динамическое добавление и удаление элементов.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886725" y="1341775"/>
            <a:ext cx="4133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arr1.remove(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первого вхождения элемента со значением 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arr1.pop(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элемента с индексом 0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arr1)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Проверить, содержится ли элемент со значением 2 в массиве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цикла for.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134700" y="1484250"/>
            <a:ext cx="5574300" cy="19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 </a:t>
            </a: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arr1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n2 = n * </a:t>
            </a:r>
            <a:r>
              <a:rPr lang="en" sz="24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(n2)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24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425125" y="1721100"/>
            <a:ext cx="3288300" cy="231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Здесь оператор </a:t>
            </a:r>
            <a:r>
              <a:rPr lang="en" sz="1800" b="1"/>
              <a:t>in</a:t>
            </a:r>
            <a:r>
              <a:rPr lang="en" sz="1800"/>
              <a:t> используется для итерации по массиву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цикла for.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002250" y="1971225"/>
            <a:ext cx="6601200" cy="22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[0, 1, 2, 3, 4]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[0]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[]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73650" y="1333525"/>
            <a:ext cx="6771900" cy="4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range – функция для генерации массива заданного размера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916900" y="4182825"/>
            <a:ext cx="6771900" cy="4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Зачем нужен list() вокруг range объясним через лекцию.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Массивы Python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007125" y="1028800"/>
            <a:ext cx="7747500" cy="38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№1)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el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arr1: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(el)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№2)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(arr1)):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(i, arr1[i])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 и их индексы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№3)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i, el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enumerate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(i, el)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 и их индексы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Кортежи Python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629475" y="1279625"/>
            <a:ext cx="8100300" cy="3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t1 = ()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Объявили пустой кортеж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t2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То же самое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t1 = 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(t1)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кортежа (3)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(t2)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кортежа (0)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t3 = t1 + t2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 кортежей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333333"/>
                </a:solidFill>
              </a:rPr>
              <a:t/>
            </a:r>
            <a:br>
              <a:rPr lang="en" sz="1100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t4 = 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"ninja"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Кортеж из одного элемента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629475" y="728825"/>
            <a:ext cx="73053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Кортежи – неизменяемые массивы. Нельзя ни добавить, ни удалить элементы из кортежа.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Представимся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18" y="1186525"/>
            <a:ext cx="1175375" cy="11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125" y="3151799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725" y="3151799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725" y="1188925"/>
            <a:ext cx="1175375" cy="1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203400" y="1188900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Максим Павлов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203400" y="3151775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Илья Абашин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Cisco Systems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219012" y="1188887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Максим Мялкин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219012" y="31517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Григорий Ожегов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03050" y="728825"/>
            <a:ext cx="84246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Словарь - структура данных, отображающая одни объекты </a:t>
            </a:r>
            <a:r>
              <a:rPr lang="en" b="1" i="1"/>
              <a:t>(ключи) </a:t>
            </a:r>
            <a:r>
              <a:rPr lang="en"/>
              <a:t>в другие</a:t>
            </a:r>
            <a:r>
              <a:rPr lang="en" b="1" i="1"/>
              <a:t> (значения)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664" y="1205075"/>
            <a:ext cx="5415771" cy="38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56125" y="1080850"/>
            <a:ext cx="4505700" cy="3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d1 = {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'Gregory House'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'pilot'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'Anakin Skywalker'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'wizard'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'Gandalf The White'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'pilot'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KeyError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(d1.get(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None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'Bill Gates'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элемента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95025" y="749575"/>
            <a:ext cx="41496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Число ключей в словаре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(d1.keys())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['president', 'wizard', 'pilot']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(d1.values())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['</a:t>
            </a: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Bill Gates'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, 'Gandalf The White', 'Anakin Skywalker']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1863600" y="1071750"/>
            <a:ext cx="49116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№1)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d1[key])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№2)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d1.keys():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d1[key])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№3)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key, value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d1.items():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value)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Множества Python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42500" y="704025"/>
            <a:ext cx="8738100" cy="3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Множество – структура данных, содержащая в себе неповторяющиеся элементы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596000" y="1474300"/>
            <a:ext cx="5831100" cy="31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s1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Создание пустого множества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s2 = {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231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== {1, 2, 3, 4}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s4 = {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s3.add(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Добавить элемент в множество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s3.remove(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Удалить элемент из множества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&amp;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Пересечение: {2, 3}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|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Объединение: {1, 2, 3, 4, 6, 7}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^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XOR: {1, 4, 6, 7}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s1 - s2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Разность: {1, 4}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Типы данных Python. Резюме.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38975" y="919375"/>
            <a:ext cx="7686300" cy="38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поддерживает следующие сложные типы данных: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Массивы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[1, 2, 3]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[“hi”, “hello”, “good morning”]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[12, “soon”, 42, [1, 2, 3]]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Кортежы (неизменяемые массивы)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(1, 2, 3)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(“hi”, “hello”, “good morning”)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(12, “soon”, 42, [1, 2, 3])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d = ()  # пустой кортеж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e = (12, ) # кортеж из одного элемента (внимание на запятую)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</a:pPr>
            <a:r>
              <a:rPr lang="en"/>
              <a:t>Словари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d = { ‘a’: 1, ‘b’: 2, ‘c’: 3 }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/>
              <a:t>Множества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s1 = { ‘a’, ‘b’, ‘c’ }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s2 = set([‘a’, ‘b’, ‘c’, ‘a’, ‘d’])  # == {‘a’, ‘b’, ‘c’, ‘d’}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Как это использовать?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16100" y="1143000"/>
            <a:ext cx="8311800" cy="14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Вариант1. Запустить python (python3) в интерактивном режиме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4" y="2082474"/>
            <a:ext cx="8567674" cy="16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2915450" y="4563700"/>
            <a:ext cx="3000000" cy="5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https://iu5team.github.io/iu5web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Как это использовать?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563225" y="868900"/>
            <a:ext cx="8311800" cy="25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Вариант 2. Запустить скрипт с написанным заранее кодом из файла с расширением .py (например, my_script.py)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25" y="1658700"/>
            <a:ext cx="5269800" cy="22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32" y="4032557"/>
            <a:ext cx="7089850" cy="8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Где это писать?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48475" y="803425"/>
            <a:ext cx="8075700" cy="23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Писать python-скрипты можно в любом текстовом редакторе (Блокнот тоже подойдет).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Однако, удобнее иметь подсветку синтаксиса и какие-то подсказки (простые или умные).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Для простого редактирования Python-скриптов подойдет редактор типа Sublime Text, Atom, vim.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Для комфортной работы и разработки мы будем использовать IDE PyCharm Professional.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          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00" y="2241275"/>
            <a:ext cx="678974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049" y="2266600"/>
            <a:ext cx="630950" cy="5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75" y="3188750"/>
            <a:ext cx="1505775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2244575" y="3238500"/>
            <a:ext cx="6543300" cy="15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Ссылка для скачивания –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https://www.jetbrains.com/pycharm/download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Для получения лицензии –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https://www.jetbrains.com/shop/eform/students</a:t>
            </a:r>
          </a:p>
        </p:txBody>
      </p:sp>
      <p:pic>
        <p:nvPicPr>
          <p:cNvPr id="353" name="Shape 353" descr="Unknow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4574" y="2266599"/>
            <a:ext cx="630949" cy="57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План лекций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757725" y="793100"/>
            <a:ext cx="4419900" cy="42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Вводная лекция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Когнитивные карты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Основы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ООП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Функциональные возможности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Сеть. TCP, HTTP, DNS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HTML, CSS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Введение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Шаблонизация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Базы данных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Модели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Формы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Авторизация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Основы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Асинхронность</a:t>
            </a:r>
          </a:p>
          <a:p>
            <a:pPr marL="457200" lvl="0" indent="-33020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Фреймворки. Обзор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Работа в семестре и домашнее задание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035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Мотивация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Скриптовые языки программирования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831449"/>
            <a:ext cx="3400024" cy="14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797" y="728822"/>
            <a:ext cx="2228025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025" y="774925"/>
            <a:ext cx="1568724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349" y="1906662"/>
            <a:ext cx="2498449" cy="12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5350" y="3468125"/>
            <a:ext cx="1506400" cy="1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872" y="2817423"/>
            <a:ext cx="1960751" cy="1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5087" y="3468123"/>
            <a:ext cx="2752725" cy="13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5525" y="2513975"/>
            <a:ext cx="2265138" cy="81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Веб-проекты на Python</a:t>
            </a:r>
          </a:p>
        </p:txBody>
      </p:sp>
      <p:pic>
        <p:nvPicPr>
          <p:cNvPr id="134" name="Shape 134" descr="635946503189638341-239880403_pinteres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4" y="1357725"/>
            <a:ext cx="3092024" cy="13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12362" y="828025"/>
            <a:ext cx="2554200" cy="4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Python + Django Framework</a:t>
            </a:r>
          </a:p>
        </p:txBody>
      </p:sp>
      <p:pic>
        <p:nvPicPr>
          <p:cNvPr id="136" name="Shape 136" descr="instagr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50" y="2949375"/>
            <a:ext cx="2403874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113500" y="750325"/>
            <a:ext cx="22368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Используют Python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В основных проектах</a:t>
            </a:r>
          </a:p>
        </p:txBody>
      </p:sp>
      <p:pic>
        <p:nvPicPr>
          <p:cNvPr id="138" name="Shape 138" descr="fb_icon_325x32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355" y="1484292"/>
            <a:ext cx="1364124" cy="136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dropbox-02-1024x102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875" y="1383337"/>
            <a:ext cx="1566049" cy="15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5Obhonwa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4175" y="1484299"/>
            <a:ext cx="1364125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jZ8XCjpCQWWZ5GLhbjRAufsw3JXePHUJVfEvMH3D055ghq0dyiSP3YxfSc_czPhtCLSO=w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4387" y="2848425"/>
            <a:ext cx="1566050" cy="1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mailru_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9837" y="3050350"/>
            <a:ext cx="1364125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image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4174" y="3050349"/>
            <a:ext cx="1364124" cy="13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Вакансии на Python</a:t>
            </a:r>
          </a:p>
        </p:txBody>
      </p:sp>
      <p:pic>
        <p:nvPicPr>
          <p:cNvPr id="149" name="Shape 149" descr="Снимок экрана 2016-09-15 в 1.50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1" y="847437"/>
            <a:ext cx="2266025" cy="34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 descr="Снимок экрана 2016-09-15 в 1.54.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800" y="619050"/>
            <a:ext cx="6081148" cy="1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Снимок экрана 2016-09-15 в 1.54.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800" y="2047875"/>
            <a:ext cx="6081150" cy="1608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836575" y="391942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7677975" y="1590250"/>
            <a:ext cx="1118100" cy="505500"/>
          </a:xfrm>
          <a:prstGeom prst="ellipse">
            <a:avLst/>
          </a:pr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7634850" y="3240375"/>
            <a:ext cx="1118100" cy="505500"/>
          </a:xfrm>
          <a:prstGeom prst="ellipse">
            <a:avLst/>
          </a:pr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1084</Words>
  <Application>Microsoft Office PowerPoint</Application>
  <PresentationFormat>Экран (16:9)</PresentationFormat>
  <Paragraphs>239</Paragraphs>
  <Slides>37</Slides>
  <Notes>37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material</vt:lpstr>
      <vt:lpstr>Python. Введение. </vt:lpstr>
      <vt:lpstr>Представимся</vt:lpstr>
      <vt:lpstr>Представимся</vt:lpstr>
      <vt:lpstr>План лекций</vt:lpstr>
      <vt:lpstr>Работа в семестре и домашнее задание</vt:lpstr>
      <vt:lpstr>Мотивация</vt:lpstr>
      <vt:lpstr>Скриптовые языки программирования</vt:lpstr>
      <vt:lpstr>Веб-проекты на Python</vt:lpstr>
      <vt:lpstr>Вакансии на Python</vt:lpstr>
      <vt:lpstr>Презентация PowerPoint</vt:lpstr>
      <vt:lpstr>История Python</vt:lpstr>
      <vt:lpstr>Презентация PowerPoint</vt:lpstr>
      <vt:lpstr>Приступим</vt:lpstr>
      <vt:lpstr>Синтаксис Python</vt:lpstr>
      <vt:lpstr>Синтаксис Python</vt:lpstr>
      <vt:lpstr>PEP8</vt:lpstr>
      <vt:lpstr>Синтаксис Python</vt:lpstr>
      <vt:lpstr>Синтаксис Python. Оператор ветвления.</vt:lpstr>
      <vt:lpstr>Синтаксис Python. Оператор ветвления.</vt:lpstr>
      <vt:lpstr>Синтаксис Python</vt:lpstr>
      <vt:lpstr>Синтаксис Python. Функции.</vt:lpstr>
      <vt:lpstr>Синтаксис Python</vt:lpstr>
      <vt:lpstr>Типы данных Python</vt:lpstr>
      <vt:lpstr>Поддерживаемые операторы</vt:lpstr>
      <vt:lpstr>Массивы Python</vt:lpstr>
      <vt:lpstr>Синтаксис Python. Оператор цикла for.</vt:lpstr>
      <vt:lpstr>Синтаксис Python. Оператор цикла for.</vt:lpstr>
      <vt:lpstr>Массивы Python</vt:lpstr>
      <vt:lpstr>Кортежи Python</vt:lpstr>
      <vt:lpstr>Словари Python</vt:lpstr>
      <vt:lpstr>Словари Python</vt:lpstr>
      <vt:lpstr>Словари Python</vt:lpstr>
      <vt:lpstr>Множества Python</vt:lpstr>
      <vt:lpstr>Типы данных Python. Резюме.</vt:lpstr>
      <vt:lpstr>Как это использовать?</vt:lpstr>
      <vt:lpstr>Как это использовать?</vt:lpstr>
      <vt:lpstr>Где это писать?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Введение.</dc:title>
  <dc:creator>Work</dc:creator>
  <cp:lastModifiedBy>Work</cp:lastModifiedBy>
  <cp:revision>2</cp:revision>
  <dcterms:modified xsi:type="dcterms:W3CDTF">2016-12-24T23:26:07Z</dcterms:modified>
</cp:coreProperties>
</file>